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71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76953-828C-44C0-8E95-EDDC484FD14C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673A0-B273-4432-B35B-4FAD395E1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73A0-B273-4432-B35B-4FAD395E180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73A0-B273-4432-B35B-4FAD395E180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73A0-B273-4432-B35B-4FAD395E180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73A0-B273-4432-B35B-4FAD395E18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73A0-B273-4432-B35B-4FAD395E18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73A0-B273-4432-B35B-4FAD395E180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73A0-B273-4432-B35B-4FAD395E180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73A0-B273-4432-B35B-4FAD395E18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73A0-B273-4432-B35B-4FAD395E180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673A0-B273-4432-B35B-4FAD395E180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feed" TargetMode="External"/><Relationship Id="rId2" Type="http://schemas.openxmlformats.org/officeDocument/2006/relationships/hyperlink" Target="http://pedsovet.su/_ld/297/78660418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221b.ru/cherdak/foto/wallpaper/Holmes03.jpg" TargetMode="External"/><Relationship Id="rId4" Type="http://schemas.openxmlformats.org/officeDocument/2006/relationships/hyperlink" Target="http://igor-grek.ucoz.ru/_ph/3/2/200166936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edsovet.su/_ld/297/78660418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42976" y="2643182"/>
            <a:ext cx="7215238" cy="128588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Тренажер по теме: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«Буквы И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000" b="1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Ы после приставок»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417254"/>
            <a:ext cx="77867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Автор: Коптяева Т.Е., </a:t>
            </a:r>
            <a:r>
              <a:rPr lang="ru-RU" b="1" dirty="0" smtClean="0">
                <a:solidFill>
                  <a:srgbClr val="002060"/>
                </a:solidFill>
              </a:rPr>
              <a:t>учитель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русского языка и литературы  г. Екатеринбург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6874" name="Picture 10" descr="http://igor-grek.ucoz.ru/_ph/3/2/200166936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3929058" y="357166"/>
            <a:ext cx="1714512" cy="211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sovet.su/_ld/297/78660418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b="4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2052" name="Picture 4" descr="http://igor-grek.ucoz.ru/_ph/3/2/200166936.gi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57950" y="1714489"/>
            <a:ext cx="2230024" cy="2500329"/>
          </a:xfrm>
          <a:prstGeom prst="rect">
            <a:avLst/>
          </a:prstGeom>
          <a:noFill/>
        </p:spPr>
      </p:pic>
      <p:pic>
        <p:nvPicPr>
          <p:cNvPr id="15374" name="Picture 14" descr="http://www.221b.ru/cherdak/foto/wallpaper/Holmes03.jpg"/>
          <p:cNvPicPr>
            <a:picLocks noChangeAspect="1" noChangeArrowheads="1"/>
          </p:cNvPicPr>
          <p:nvPr/>
        </p:nvPicPr>
        <p:blipFill>
          <a:blip r:embed="rId7" cstate="print">
            <a:lum bright="40000" contrast="30000"/>
          </a:blip>
          <a:srcRect/>
          <a:stretch>
            <a:fillRect/>
          </a:stretch>
        </p:blipFill>
        <p:spPr bwMode="auto">
          <a:xfrm>
            <a:off x="6062600" y="1705494"/>
            <a:ext cx="2830378" cy="2652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3312383"/>
            <a:ext cx="550072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Если берется за дело, то всегда до…</a:t>
            </a:r>
            <a:r>
              <a:rPr lang="ru-RU" sz="2400" b="1" dirty="0" err="1" smtClean="0">
                <a:solidFill>
                  <a:srgbClr val="0070C0"/>
                </a:solidFill>
              </a:rPr>
              <a:t>грывает</a:t>
            </a:r>
            <a:r>
              <a:rPr lang="ru-RU" sz="2400" b="1" dirty="0" smtClean="0">
                <a:solidFill>
                  <a:srgbClr val="0070C0"/>
                </a:solidFill>
              </a:rPr>
              <a:t> начатую партию до конца.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каком слове с пропущенной буквой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 приставки пишется гласная </a:t>
            </a:r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1871481"/>
            <a:ext cx="550072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 натуре своей домосед, но </a:t>
            </a:r>
            <a:r>
              <a:rPr lang="ru-RU" sz="2400" b="1" dirty="0" err="1" smtClean="0">
                <a:solidFill>
                  <a:srgbClr val="0070C0"/>
                </a:solidFill>
              </a:rPr>
              <a:t>небез</a:t>
            </a:r>
            <a:r>
              <a:rPr lang="ru-RU" sz="2400" b="1" dirty="0" smtClean="0">
                <a:solidFill>
                  <a:srgbClr val="0070C0"/>
                </a:solidFill>
              </a:rPr>
              <a:t>…</a:t>
            </a:r>
            <a:r>
              <a:rPr lang="ru-RU" sz="2400" b="1" dirty="0" err="1" smtClean="0">
                <a:solidFill>
                  <a:srgbClr val="0070C0"/>
                </a:solidFill>
              </a:rPr>
              <a:t>нициативен</a:t>
            </a:r>
            <a:r>
              <a:rPr lang="ru-RU" sz="2400" b="1" dirty="0" smtClean="0">
                <a:solidFill>
                  <a:srgbClr val="0070C0"/>
                </a:solidFill>
              </a:rPr>
              <a:t>, когда страстно увлечен делом.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286124"/>
            <a:ext cx="5500726" cy="892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Если берется за дело, то всегда до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грывает начатую партию до конца.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1881364"/>
            <a:ext cx="5500726" cy="1261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 натуре своей домосед, но небез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>
                <a:solidFill>
                  <a:srgbClr val="0070C0"/>
                </a:solidFill>
              </a:rPr>
              <a:t>нициативен, когда страстно увлечен делом.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58214" y="6172798"/>
            <a:ext cx="571504" cy="470912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-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sovet.su/_ld/297/78660418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b="4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2052" name="Picture 4" descr="http://igor-grek.ucoz.ru/_ph/3/2/200166936.gi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99628" y="1714488"/>
            <a:ext cx="2230024" cy="2500329"/>
          </a:xfrm>
          <a:prstGeom prst="rect">
            <a:avLst/>
          </a:prstGeom>
          <a:noFill/>
        </p:spPr>
      </p:pic>
      <p:pic>
        <p:nvPicPr>
          <p:cNvPr id="15374" name="Picture 14" descr="http://www.221b.ru/cherdak/foto/wallpaper/Holmes03.jpg"/>
          <p:cNvPicPr>
            <a:picLocks noChangeAspect="1" noChangeArrowheads="1"/>
          </p:cNvPicPr>
          <p:nvPr/>
        </p:nvPicPr>
        <p:blipFill>
          <a:blip r:embed="rId7" cstate="print">
            <a:lum bright="40000" contrast="30000"/>
          </a:blip>
          <a:srcRect/>
          <a:stretch>
            <a:fillRect/>
          </a:stretch>
        </p:blipFill>
        <p:spPr bwMode="auto">
          <a:xfrm>
            <a:off x="5929322" y="1714488"/>
            <a:ext cx="2820780" cy="26432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1955061"/>
            <a:ext cx="507209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Занимается роз…</a:t>
            </a:r>
            <a:r>
              <a:rPr lang="ru-RU" sz="2400" b="1" dirty="0" err="1" smtClean="0">
                <a:solidFill>
                  <a:srgbClr val="0070C0"/>
                </a:solidFill>
              </a:rPr>
              <a:t>ском</a:t>
            </a:r>
            <a:r>
              <a:rPr lang="ru-RU" sz="2400" b="1" dirty="0" smtClean="0">
                <a:solidFill>
                  <a:srgbClr val="0070C0"/>
                </a:solidFill>
              </a:rPr>
              <a:t>, участвует в задержании и допросе свидетелей.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каком слове с пропущенной буквой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 приставки пишется гласная </a:t>
            </a:r>
            <a:r>
              <a:rPr lang="ru-RU" sz="4000" b="1" dirty="0" smtClean="0">
                <a:solidFill>
                  <a:srgbClr val="C00000"/>
                </a:solidFill>
              </a:rPr>
              <a:t>Ы</a:t>
            </a:r>
            <a:r>
              <a:rPr lang="ru-RU" sz="3200" b="1" dirty="0" smtClean="0">
                <a:solidFill>
                  <a:srgbClr val="002060"/>
                </a:solidFill>
              </a:rPr>
              <a:t>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3169507"/>
            <a:ext cx="507209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Крайне внимателен к деталям, чуток к любой </a:t>
            </a:r>
            <a:r>
              <a:rPr lang="ru-RU" sz="2400" b="1" dirty="0" err="1" smtClean="0">
                <a:solidFill>
                  <a:srgbClr val="0070C0"/>
                </a:solidFill>
              </a:rPr>
              <a:t>дез</a:t>
            </a:r>
            <a:r>
              <a:rPr lang="ru-RU" sz="2400" b="1" dirty="0" smtClean="0">
                <a:solidFill>
                  <a:srgbClr val="0070C0"/>
                </a:solidFill>
              </a:rPr>
              <a:t>…</a:t>
            </a:r>
            <a:r>
              <a:rPr lang="ru-RU" sz="2400" b="1" dirty="0" err="1" smtClean="0">
                <a:solidFill>
                  <a:srgbClr val="0070C0"/>
                </a:solidFill>
              </a:rPr>
              <a:t>нформации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64944"/>
            <a:ext cx="5072098" cy="892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Занимается роз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>
                <a:solidFill>
                  <a:srgbClr val="0070C0"/>
                </a:solidFill>
              </a:rPr>
              <a:t>ском, участвует в задержании и допросе свидетелей.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3143248"/>
            <a:ext cx="5072098" cy="892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Крайне внимателен к деталям, чуток к любой дез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нформации.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58214" y="6172798"/>
            <a:ext cx="571504" cy="470912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_-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sovet.su/_ld/297/78660418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b="4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2052" name="Picture 4" descr="http://igor-grek.ucoz.ru/_ph/3/2/200166936.gi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57950" y="1714489"/>
            <a:ext cx="2230024" cy="2500329"/>
          </a:xfrm>
          <a:prstGeom prst="rect">
            <a:avLst/>
          </a:prstGeom>
          <a:noFill/>
        </p:spPr>
      </p:pic>
      <p:pic>
        <p:nvPicPr>
          <p:cNvPr id="15374" name="Picture 14" descr="http://www.221b.ru/cherdak/foto/wallpaper/Holmes03.jpg"/>
          <p:cNvPicPr>
            <a:picLocks noChangeAspect="1" noChangeArrowheads="1"/>
          </p:cNvPicPr>
          <p:nvPr/>
        </p:nvPicPr>
        <p:blipFill>
          <a:blip r:embed="rId7" cstate="print">
            <a:lum bright="40000" contrast="30000"/>
          </a:blip>
          <a:srcRect/>
          <a:stretch>
            <a:fillRect/>
          </a:stretch>
        </p:blipFill>
        <p:spPr bwMode="auto">
          <a:xfrm>
            <a:off x="6062600" y="1705494"/>
            <a:ext cx="2830378" cy="2652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3000372"/>
            <a:ext cx="507209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Не любит и не умеет про…</a:t>
            </a:r>
            <a:r>
              <a:rPr lang="ru-RU" sz="2400" b="1" dirty="0" err="1" smtClean="0">
                <a:solidFill>
                  <a:srgbClr val="0070C0"/>
                </a:solidFill>
              </a:rPr>
              <a:t>грывать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каком слове с пропущенной буквой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 приставки пишется гласная </a:t>
            </a:r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2181517"/>
            <a:ext cx="507209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Вз</a:t>
            </a:r>
            <a:r>
              <a:rPr lang="ru-RU" sz="2400" b="1" dirty="0" smtClean="0">
                <a:solidFill>
                  <a:srgbClr val="0070C0"/>
                </a:solidFill>
              </a:rPr>
              <a:t>…</a:t>
            </a:r>
            <a:r>
              <a:rPr lang="ru-RU" sz="2400" b="1" dirty="0" err="1" smtClean="0">
                <a:solidFill>
                  <a:srgbClr val="0070C0"/>
                </a:solidFill>
              </a:rPr>
              <a:t>скателен</a:t>
            </a:r>
            <a:r>
              <a:rPr lang="ru-RU" sz="2400" b="1" dirty="0" smtClean="0">
                <a:solidFill>
                  <a:srgbClr val="0070C0"/>
                </a:solidFill>
              </a:rPr>
              <a:t> по отношению к себе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000372"/>
            <a:ext cx="507209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Не любит и не умеет про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грывать.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2143116"/>
            <a:ext cx="507209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Вз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>
                <a:solidFill>
                  <a:srgbClr val="0070C0"/>
                </a:solidFill>
              </a:rPr>
              <a:t>скателен по отношению к себе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58214" y="6172798"/>
            <a:ext cx="571504" cy="470912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-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50006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Список ресурсов</a:t>
            </a:r>
            <a:endParaRPr lang="ru-RU" sz="32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929618" cy="4929222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Фон для презентации. Лондон: 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http://pedsovet.su/_ld/297/78660418.jpg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Музыка к кинофильмам о Шерлоке Холмсе: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http://vk.com/feed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Силуэт Шерлока Холмса: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http://igor-grek.ucoz.ru/_ph/3/2/200166936.gif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Портрет Шерлока Холмса: </a:t>
            </a:r>
            <a:r>
              <a:rPr lang="en-US" sz="1800" dirty="0" smtClean="0">
                <a:solidFill>
                  <a:schemeClr val="tx1"/>
                </a:solidFill>
                <a:hlinkClick r:id="rId5"/>
              </a:rPr>
              <a:t>http://www.221b.ru/cherdak/foto/wallpaper/Holmes03.jpg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en-US" sz="1800" dirty="0" smtClean="0"/>
          </a:p>
          <a:p>
            <a:pPr marL="342900" indent="-342900" algn="l">
              <a:buAutoNum type="arabicPeriod"/>
            </a:pPr>
            <a:endParaRPr lang="ru-RU" sz="1800" dirty="0" smtClean="0"/>
          </a:p>
          <a:p>
            <a:pPr marL="342900" indent="-342900" algn="l">
              <a:buAutoNum type="arabicPeriod"/>
            </a:pPr>
            <a:endParaRPr lang="ru-RU" sz="1800" dirty="0" smtClean="0"/>
          </a:p>
          <a:p>
            <a:pPr marL="342900" indent="-342900" algn="l">
              <a:buAutoNum type="arabicPeriod"/>
            </a:pPr>
            <a:endParaRPr lang="ru-RU" sz="18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358214" y="6143644"/>
            <a:ext cx="500066" cy="470912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edsovet.su/_ld/297/78660418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111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Условные обозначения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785794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Много ли мы с вами знаем о Шерлоке Холмсе? Давайте вместе  попробуем дать этому интереснейшему литературному герою, созданному Артуром </a:t>
            </a:r>
            <a:r>
              <a:rPr lang="ru-RU" sz="2000" dirty="0" err="1" smtClean="0"/>
              <a:t>Конан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Дойлем</a:t>
            </a:r>
            <a:r>
              <a:rPr lang="ru-RU" sz="2000" dirty="0" smtClean="0"/>
              <a:t>, характеристику, а заодно решим тест по предложенной теме.</a:t>
            </a:r>
            <a:endParaRPr lang="ru-RU" sz="2000" dirty="0"/>
          </a:p>
        </p:txBody>
      </p:sp>
      <p:pic>
        <p:nvPicPr>
          <p:cNvPr id="8" name="Picture 4" descr="http://igor-grek.ucoz.ru/_ph/3/2/200166936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2285992"/>
            <a:ext cx="832156" cy="933023"/>
          </a:xfrm>
          <a:prstGeom prst="rect">
            <a:avLst/>
          </a:prstGeom>
          <a:noFill/>
        </p:spPr>
      </p:pic>
      <p:pic>
        <p:nvPicPr>
          <p:cNvPr id="9" name="Picture 14" descr="http://www.221b.ru/cherdak/foto/wallpaper/Holmes03.jpg"/>
          <p:cNvPicPr>
            <a:picLocks noChangeAspect="1" noChangeArrowheads="1"/>
          </p:cNvPicPr>
          <p:nvPr/>
        </p:nvPicPr>
        <p:blipFill>
          <a:blip r:embed="rId4" cstate="print">
            <a:lum bright="40000" contrast="30000"/>
          </a:blip>
          <a:srcRect/>
          <a:stretch>
            <a:fillRect/>
          </a:stretch>
        </p:blipFill>
        <p:spPr bwMode="auto">
          <a:xfrm>
            <a:off x="285720" y="3643314"/>
            <a:ext cx="1071570" cy="1004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1500166" y="3699221"/>
            <a:ext cx="721523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Правильный ответ сопровождается знаменитой «Увертюрой» к фильму о Шерлоке Холмсе и докторе Уотсоне и портретом главного героя.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0166" y="2214554"/>
            <a:ext cx="721523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Когда вы определитесь </a:t>
            </a:r>
            <a:r>
              <a:rPr lang="ru-RU" sz="2000" dirty="0" smtClean="0"/>
              <a:t>с правильным ответом, то щелкните прямо по тесту. </a:t>
            </a:r>
            <a:r>
              <a:rPr lang="ru-RU" sz="2000" dirty="0" smtClean="0"/>
              <a:t>Если вы выбрали неправильный ответ, то перед вами появится лишь силуэт гениального сыщика и зазвучит музыка из кинофильма «Собака </a:t>
            </a:r>
            <a:r>
              <a:rPr lang="ru-RU" sz="2000" dirty="0" err="1" smtClean="0"/>
              <a:t>Баскервилей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sovet.su/_ld/297/78660418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b="4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2052" name="Picture 4" descr="http://igor-grek.ucoz.ru/_ph/3/2/200166936.gi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43636" y="1714488"/>
            <a:ext cx="2230024" cy="2500329"/>
          </a:xfrm>
          <a:prstGeom prst="rect">
            <a:avLst/>
          </a:prstGeom>
          <a:noFill/>
        </p:spPr>
      </p:pic>
      <p:pic>
        <p:nvPicPr>
          <p:cNvPr id="15374" name="Picture 14" descr="http://www.221b.ru/cherdak/foto/wallpaper/Holmes03.jpg"/>
          <p:cNvPicPr>
            <a:picLocks noChangeAspect="1" noChangeArrowheads="1"/>
          </p:cNvPicPr>
          <p:nvPr/>
        </p:nvPicPr>
        <p:blipFill>
          <a:blip r:embed="rId7" cstate="print">
            <a:lum bright="40000" contrast="30000"/>
          </a:blip>
          <a:srcRect/>
          <a:stretch>
            <a:fillRect/>
          </a:stretch>
        </p:blipFill>
        <p:spPr bwMode="auto">
          <a:xfrm>
            <a:off x="6072198" y="1714488"/>
            <a:ext cx="2677904" cy="25093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1812185"/>
            <a:ext cx="514353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Он от…скал милую квартиру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на Бейкер-стрит.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каком слове с пропущенной буквой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 приставки пишется гласная </a:t>
            </a:r>
            <a:r>
              <a:rPr lang="ru-RU" sz="4000" b="1" dirty="0" smtClean="0">
                <a:solidFill>
                  <a:srgbClr val="C00000"/>
                </a:solidFill>
              </a:rPr>
              <a:t>Ы</a:t>
            </a:r>
            <a:r>
              <a:rPr lang="ru-RU" sz="3200" b="1" dirty="0" smtClean="0">
                <a:solidFill>
                  <a:srgbClr val="002060"/>
                </a:solidFill>
              </a:rPr>
              <a:t>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3000372"/>
            <a:ext cx="514353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 за…</a:t>
            </a:r>
            <a:r>
              <a:rPr lang="ru-RU" sz="2400" b="1" dirty="0" err="1" smtClean="0">
                <a:solidFill>
                  <a:srgbClr val="0070C0"/>
                </a:solidFill>
              </a:rPr>
              <a:t>нтересован</a:t>
            </a:r>
            <a:r>
              <a:rPr lang="ru-RU" sz="2400" b="1" dirty="0" smtClean="0">
                <a:solidFill>
                  <a:srgbClr val="0070C0"/>
                </a:solidFill>
              </a:rPr>
              <a:t> в компаньоне,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который бы разделил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 ним её оплату.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785926"/>
            <a:ext cx="5143536" cy="892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Он от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>
                <a:solidFill>
                  <a:srgbClr val="0070C0"/>
                </a:solidFill>
              </a:rPr>
              <a:t>скал милую квартиру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на Бейкер-стрит.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3000372"/>
            <a:ext cx="5143536" cy="1261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 за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нтересован в компаньоне,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который бы разделил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 ним её оплату.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58214" y="6172798"/>
            <a:ext cx="571504" cy="470912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_-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sovet.su/_ld/297/78660418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b="4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2052" name="Picture 4" descr="http://igor-grek.ucoz.ru/_ph/3/2/200166936.gi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0760" y="1714488"/>
            <a:ext cx="2230024" cy="2500329"/>
          </a:xfrm>
          <a:prstGeom prst="rect">
            <a:avLst/>
          </a:prstGeom>
          <a:noFill/>
        </p:spPr>
      </p:pic>
      <p:pic>
        <p:nvPicPr>
          <p:cNvPr id="15374" name="Picture 14" descr="http://www.221b.ru/cherdak/foto/wallpaper/Holmes03.jpg"/>
          <p:cNvPicPr>
            <a:picLocks noChangeAspect="1" noChangeArrowheads="1"/>
          </p:cNvPicPr>
          <p:nvPr/>
        </p:nvPicPr>
        <p:blipFill>
          <a:blip r:embed="rId7" cstate="print">
            <a:lum bright="40000" contrast="30000"/>
          </a:blip>
          <a:srcRect/>
          <a:stretch>
            <a:fillRect/>
          </a:stretch>
        </p:blipFill>
        <p:spPr bwMode="auto">
          <a:xfrm>
            <a:off x="5891479" y="1714488"/>
            <a:ext cx="2744541" cy="25717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3240945"/>
            <a:ext cx="478634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С первых минут знакомства он буквально за…</a:t>
            </a:r>
            <a:r>
              <a:rPr lang="ru-RU" sz="2400" b="1" dirty="0" err="1" smtClean="0">
                <a:solidFill>
                  <a:srgbClr val="0070C0"/>
                </a:solidFill>
              </a:rPr>
              <a:t>нтриговал</a:t>
            </a:r>
            <a:r>
              <a:rPr lang="ru-RU" sz="2400" b="1" dirty="0" smtClean="0">
                <a:solidFill>
                  <a:srgbClr val="0070C0"/>
                </a:solidFill>
              </a:rPr>
              <a:t> Уотсона.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каком слове с пропущенной буквой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 приставки пишется гласная </a:t>
            </a:r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2026499"/>
            <a:ext cx="478634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Холмс оказался многогранной, </a:t>
            </a:r>
            <a:r>
              <a:rPr lang="ru-RU" sz="2400" b="1" dirty="0" err="1" smtClean="0">
                <a:solidFill>
                  <a:srgbClr val="0070C0"/>
                </a:solidFill>
              </a:rPr>
              <a:t>небез</a:t>
            </a:r>
            <a:r>
              <a:rPr lang="ru-RU" sz="2400" b="1" dirty="0" smtClean="0">
                <a:solidFill>
                  <a:srgbClr val="0070C0"/>
                </a:solidFill>
              </a:rPr>
              <a:t>…</a:t>
            </a:r>
            <a:r>
              <a:rPr lang="ru-RU" sz="2400" b="1" dirty="0" err="1" smtClean="0">
                <a:solidFill>
                  <a:srgbClr val="0070C0"/>
                </a:solidFill>
              </a:rPr>
              <a:t>нтересной</a:t>
            </a:r>
            <a:r>
              <a:rPr lang="ru-RU" sz="2400" b="1" dirty="0" smtClean="0">
                <a:solidFill>
                  <a:srgbClr val="0070C0"/>
                </a:solidFill>
              </a:rPr>
              <a:t> личностью.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214686"/>
            <a:ext cx="4857784" cy="892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С первых минут знакомства он буквально за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нтриговал Уотсона.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964944"/>
            <a:ext cx="4786346" cy="892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Холмс оказался многогранной, небез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>
                <a:solidFill>
                  <a:srgbClr val="0070C0"/>
                </a:solidFill>
              </a:rPr>
              <a:t>нтересной личностью.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58214" y="6172798"/>
            <a:ext cx="571504" cy="470912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-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sovet.su/_ld/297/78660418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b="4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2052" name="Picture 4" descr="http://igor-grek.ucoz.ru/_ph/3/2/200166936.gi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57950" y="1785926"/>
            <a:ext cx="2230024" cy="2500329"/>
          </a:xfrm>
          <a:prstGeom prst="rect">
            <a:avLst/>
          </a:prstGeom>
          <a:noFill/>
        </p:spPr>
      </p:pic>
      <p:pic>
        <p:nvPicPr>
          <p:cNvPr id="15374" name="Picture 14" descr="http://www.221b.ru/cherdak/foto/wallpaper/Holmes03.jpg"/>
          <p:cNvPicPr>
            <a:picLocks noChangeAspect="1" noChangeArrowheads="1"/>
          </p:cNvPicPr>
          <p:nvPr/>
        </p:nvPicPr>
        <p:blipFill>
          <a:blip r:embed="rId7" cstate="print">
            <a:lum bright="40000" contrast="30000"/>
          </a:blip>
          <a:srcRect/>
          <a:stretch>
            <a:fillRect/>
          </a:stretch>
        </p:blipFill>
        <p:spPr bwMode="auto">
          <a:xfrm>
            <a:off x="6143636" y="1643050"/>
            <a:ext cx="2744542" cy="25717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1714488"/>
            <a:ext cx="535785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У него уникальная по тем временам  профессия: «Я с…</a:t>
            </a:r>
            <a:r>
              <a:rPr lang="ru-RU" sz="2400" b="1" dirty="0" err="1" smtClean="0">
                <a:solidFill>
                  <a:srgbClr val="0070C0"/>
                </a:solidFill>
              </a:rPr>
              <a:t>щик-консультант</a:t>
            </a:r>
            <a:r>
              <a:rPr lang="ru-RU" sz="2400" b="1" dirty="0" smtClean="0">
                <a:solidFill>
                  <a:srgbClr val="0070C0"/>
                </a:solidFill>
              </a:rPr>
              <a:t>, частный детектив».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каком слове с пропущенной буквой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 приставки пишется гласная </a:t>
            </a:r>
            <a:r>
              <a:rPr lang="ru-RU" sz="4000" b="1" dirty="0" smtClean="0">
                <a:solidFill>
                  <a:srgbClr val="C00000"/>
                </a:solidFill>
              </a:rPr>
              <a:t>Ы</a:t>
            </a:r>
            <a:r>
              <a:rPr lang="ru-RU" sz="3200" b="1" dirty="0" smtClean="0">
                <a:solidFill>
                  <a:srgbClr val="002060"/>
                </a:solidFill>
              </a:rPr>
              <a:t>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3214686"/>
            <a:ext cx="535785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По…</a:t>
            </a:r>
            <a:r>
              <a:rPr lang="ru-RU" sz="2400" b="1" dirty="0" err="1" smtClean="0">
                <a:solidFill>
                  <a:srgbClr val="0070C0"/>
                </a:solidFill>
              </a:rPr>
              <a:t>ск</a:t>
            </a:r>
            <a:r>
              <a:rPr lang="ru-RU" sz="2400" b="1" dirty="0" smtClean="0">
                <a:solidFill>
                  <a:srgbClr val="0070C0"/>
                </a:solidFill>
              </a:rPr>
              <a:t> преступников и раскрытие трудных дел спасают его от скуки обыденной жизни.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667050"/>
            <a:ext cx="5357850" cy="1261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У него уникальная по тем временам  профессия: «Я с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>
                <a:solidFill>
                  <a:srgbClr val="0070C0"/>
                </a:solidFill>
              </a:rPr>
              <a:t>щик-консультант, частный детектив».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3167248"/>
            <a:ext cx="5357850" cy="1261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ск преступников и раскрытие трудных дел спасают его от скуки обыденной жизни.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58214" y="6172798"/>
            <a:ext cx="571504" cy="470912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_-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sovet.su/_ld/297/78660418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b="4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2052" name="Picture 4" descr="http://igor-grek.ucoz.ru/_ph/3/2/200166936.gi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0760" y="1714488"/>
            <a:ext cx="2230024" cy="2500329"/>
          </a:xfrm>
          <a:prstGeom prst="rect">
            <a:avLst/>
          </a:prstGeom>
          <a:noFill/>
        </p:spPr>
      </p:pic>
      <p:pic>
        <p:nvPicPr>
          <p:cNvPr id="15374" name="Picture 14" descr="http://www.221b.ru/cherdak/foto/wallpaper/Holmes03.jpg"/>
          <p:cNvPicPr>
            <a:picLocks noChangeAspect="1" noChangeArrowheads="1"/>
          </p:cNvPicPr>
          <p:nvPr/>
        </p:nvPicPr>
        <p:blipFill>
          <a:blip r:embed="rId7" cstate="print">
            <a:lum bright="40000" contrast="30000"/>
          </a:blip>
          <a:srcRect/>
          <a:stretch>
            <a:fillRect/>
          </a:stretch>
        </p:blipFill>
        <p:spPr bwMode="auto">
          <a:xfrm>
            <a:off x="5867482" y="1562618"/>
            <a:ext cx="2982851" cy="27950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3214686"/>
            <a:ext cx="514353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Никогда не учился в мед…</a:t>
            </a:r>
            <a:r>
              <a:rPr lang="ru-RU" sz="2400" b="1" dirty="0" err="1" smtClean="0">
                <a:solidFill>
                  <a:srgbClr val="0070C0"/>
                </a:solidFill>
              </a:rPr>
              <a:t>нституте</a:t>
            </a:r>
            <a:r>
              <a:rPr lang="ru-RU" sz="2400" b="1" dirty="0" smtClean="0">
                <a:solidFill>
                  <a:srgbClr val="0070C0"/>
                </a:solidFill>
              </a:rPr>
              <a:t>, но отлично знал анатомию и был первоклассным химиком.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каком слове с пропущенной буквой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 приставки пишется гласная </a:t>
            </a:r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1714488"/>
            <a:ext cx="514353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Талантливый актер, мастер перевоплощения, способный раз…</a:t>
            </a:r>
            <a:r>
              <a:rPr lang="ru-RU" sz="2400" b="1" dirty="0" err="1" smtClean="0">
                <a:solidFill>
                  <a:srgbClr val="0070C0"/>
                </a:solidFill>
              </a:rPr>
              <a:t>грать</a:t>
            </a:r>
            <a:r>
              <a:rPr lang="ru-RU" sz="2400" b="1" dirty="0" smtClean="0">
                <a:solidFill>
                  <a:srgbClr val="0070C0"/>
                </a:solidFill>
              </a:rPr>
              <a:t> любого.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167248"/>
            <a:ext cx="5143536" cy="1261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Никогда не учился в мед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нституте, но отлично знал анатомию и был первоклассным химиком.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1643050"/>
            <a:ext cx="5143536" cy="1261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Талантливый актер, мастер перевоплощения, способный раз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>
                <a:solidFill>
                  <a:srgbClr val="0070C0"/>
                </a:solidFill>
              </a:rPr>
              <a:t>грать любого.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58214" y="6172798"/>
            <a:ext cx="571504" cy="470912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-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sovet.su/_ld/297/78660418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b="4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2052" name="Picture 4" descr="http://igor-grek.ucoz.ru/_ph/3/2/200166936.gi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28190" y="1643050"/>
            <a:ext cx="2230024" cy="2500329"/>
          </a:xfrm>
          <a:prstGeom prst="rect">
            <a:avLst/>
          </a:prstGeom>
          <a:noFill/>
        </p:spPr>
      </p:pic>
      <p:pic>
        <p:nvPicPr>
          <p:cNvPr id="15374" name="Picture 14" descr="http://www.221b.ru/cherdak/foto/wallpaper/Holmes03.jpg"/>
          <p:cNvPicPr>
            <a:picLocks noChangeAspect="1" noChangeArrowheads="1"/>
          </p:cNvPicPr>
          <p:nvPr/>
        </p:nvPicPr>
        <p:blipFill>
          <a:blip r:embed="rId7" cstate="print">
            <a:lum bright="40000" contrast="30000"/>
          </a:blip>
          <a:srcRect/>
          <a:stretch>
            <a:fillRect/>
          </a:stretch>
        </p:blipFill>
        <p:spPr bwMode="auto">
          <a:xfrm>
            <a:off x="6000760" y="1714488"/>
            <a:ext cx="2820779" cy="26432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1955061"/>
            <a:ext cx="507209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Проявляет </a:t>
            </a:r>
            <a:r>
              <a:rPr lang="ru-RU" sz="2400" b="1" dirty="0" err="1" smtClean="0">
                <a:solidFill>
                  <a:srgbClr val="0070C0"/>
                </a:solidFill>
              </a:rPr>
              <a:t>свер</a:t>
            </a:r>
            <a:r>
              <a:rPr lang="ru-RU" sz="2400" b="1" dirty="0" smtClean="0">
                <a:solidFill>
                  <a:srgbClr val="0070C0"/>
                </a:solidFill>
              </a:rPr>
              <a:t>…</a:t>
            </a:r>
            <a:r>
              <a:rPr lang="ru-RU" sz="2400" b="1" dirty="0" err="1" smtClean="0">
                <a:solidFill>
                  <a:srgbClr val="0070C0"/>
                </a:solidFill>
              </a:rPr>
              <a:t>нтерес</a:t>
            </a:r>
            <a:r>
              <a:rPr lang="ru-RU" sz="2400" b="1" dirty="0" smtClean="0">
                <a:solidFill>
                  <a:srgbClr val="0070C0"/>
                </a:solidFill>
              </a:rPr>
              <a:t> к точным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и достоверным данным.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каком слове с пропущенной буквой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 приставки пишется гласная </a:t>
            </a:r>
            <a:r>
              <a:rPr lang="ru-RU" sz="4000" b="1" dirty="0" smtClean="0">
                <a:solidFill>
                  <a:srgbClr val="C00000"/>
                </a:solidFill>
              </a:rPr>
              <a:t>Ы</a:t>
            </a:r>
            <a:r>
              <a:rPr lang="ru-RU" sz="3200" b="1" dirty="0" smtClean="0">
                <a:solidFill>
                  <a:srgbClr val="002060"/>
                </a:solidFill>
              </a:rPr>
              <a:t>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3071810"/>
            <a:ext cx="507209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Свой метод дедукции описал и под…</a:t>
            </a:r>
            <a:r>
              <a:rPr lang="ru-RU" sz="2400" b="1" dirty="0" err="1" smtClean="0">
                <a:solidFill>
                  <a:srgbClr val="0070C0"/>
                </a:solidFill>
              </a:rPr>
              <a:t>тожил</a:t>
            </a:r>
            <a:r>
              <a:rPr lang="ru-RU" sz="2400" b="1" dirty="0" smtClean="0">
                <a:solidFill>
                  <a:srgbClr val="0070C0"/>
                </a:solidFill>
              </a:rPr>
              <a:t>  в журнальной статье.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5072098" cy="892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Проявляет </a:t>
            </a:r>
            <a:r>
              <a:rPr lang="ru-RU" sz="2400" b="1" dirty="0" err="1" smtClean="0">
                <a:solidFill>
                  <a:srgbClr val="0070C0"/>
                </a:solidFill>
              </a:rPr>
              <a:t>свер</a:t>
            </a:r>
            <a:r>
              <a:rPr lang="ru-RU" sz="2800" b="1" dirty="0" err="1" smtClean="0">
                <a:solidFill>
                  <a:srgbClr val="C00000"/>
                </a:solidFill>
              </a:rPr>
              <a:t>и</a:t>
            </a:r>
            <a:r>
              <a:rPr lang="ru-RU" sz="2400" b="1" dirty="0" err="1" smtClean="0">
                <a:solidFill>
                  <a:srgbClr val="0070C0"/>
                </a:solidFill>
              </a:rPr>
              <a:t>нтерес</a:t>
            </a:r>
            <a:r>
              <a:rPr lang="ru-RU" sz="2400" b="1" dirty="0" smtClean="0">
                <a:solidFill>
                  <a:srgbClr val="0070C0"/>
                </a:solidFill>
              </a:rPr>
              <a:t> к точным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и достоверным данным.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3071810"/>
            <a:ext cx="5072098" cy="892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Свой метод дедукции описал и под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>
                <a:solidFill>
                  <a:srgbClr val="0070C0"/>
                </a:solidFill>
              </a:rPr>
              <a:t>тожил  в журнальной статье.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58214" y="6172798"/>
            <a:ext cx="571504" cy="470912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-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sovet.su/_ld/297/78660418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b="4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2052" name="Picture 4" descr="http://igor-grek.ucoz.ru/_ph/3/2/200166936.gi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57950" y="1714489"/>
            <a:ext cx="2230024" cy="2500329"/>
          </a:xfrm>
          <a:prstGeom prst="rect">
            <a:avLst/>
          </a:prstGeom>
          <a:noFill/>
        </p:spPr>
      </p:pic>
      <p:pic>
        <p:nvPicPr>
          <p:cNvPr id="15374" name="Picture 14" descr="http://www.221b.ru/cherdak/foto/wallpaper/Holmes03.jpg"/>
          <p:cNvPicPr>
            <a:picLocks noChangeAspect="1" noChangeArrowheads="1"/>
          </p:cNvPicPr>
          <p:nvPr/>
        </p:nvPicPr>
        <p:blipFill>
          <a:blip r:embed="rId7" cstate="print">
            <a:lum bright="40000" contrast="30000"/>
          </a:blip>
          <a:srcRect/>
          <a:stretch>
            <a:fillRect/>
          </a:stretch>
        </p:blipFill>
        <p:spPr bwMode="auto">
          <a:xfrm>
            <a:off x="6072198" y="1643050"/>
            <a:ext cx="2820780" cy="26432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3071810"/>
            <a:ext cx="535785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Когда его тяготит не…</a:t>
            </a:r>
            <a:r>
              <a:rPr lang="ru-RU" sz="2400" b="1" dirty="0" err="1" smtClean="0">
                <a:solidFill>
                  <a:srgbClr val="0070C0"/>
                </a:solidFill>
              </a:rPr>
              <a:t>звестность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в дальнейшем поиске, скрипка издает «скребущие по нервам концерты».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каком слове с пропущенной буквой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 приставки пишется гласная </a:t>
            </a:r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1643050"/>
            <a:ext cx="535785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Шелок</a:t>
            </a:r>
            <a:r>
              <a:rPr lang="ru-RU" sz="2400" b="1" dirty="0" smtClean="0">
                <a:solidFill>
                  <a:srgbClr val="0070C0"/>
                </a:solidFill>
              </a:rPr>
              <a:t> прекрасно владеет скрипкой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и может с…</a:t>
            </a:r>
            <a:r>
              <a:rPr lang="ru-RU" sz="2400" b="1" dirty="0" err="1" smtClean="0">
                <a:solidFill>
                  <a:srgbClr val="0070C0"/>
                </a:solidFill>
              </a:rPr>
              <a:t>грать</a:t>
            </a:r>
            <a:r>
              <a:rPr lang="ru-RU" sz="2400" b="1" dirty="0" smtClean="0">
                <a:solidFill>
                  <a:srgbClr val="0070C0"/>
                </a:solidFill>
              </a:rPr>
              <a:t> довольно трудные скрипичные пьесы.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071810"/>
            <a:ext cx="5357850" cy="1261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Когда его тяготит не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звестность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в дальнейшем поиске, скрипка издает «скребущие по нервам концерты».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1595612"/>
            <a:ext cx="5357850" cy="1261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Шерлок прекрасно владеет скрипкой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и может с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>
                <a:solidFill>
                  <a:srgbClr val="0070C0"/>
                </a:solidFill>
              </a:rPr>
              <a:t>грать довольно трудные скрипичные пьесы.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58214" y="6172798"/>
            <a:ext cx="571504" cy="470912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-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sovet.su/_ld/297/78660418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b="4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2052" name="Picture 4" descr="http://igor-grek.ucoz.ru/_ph/3/2/200166936.gi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42504" y="1857364"/>
            <a:ext cx="2230024" cy="2500329"/>
          </a:xfrm>
          <a:prstGeom prst="rect">
            <a:avLst/>
          </a:prstGeom>
          <a:noFill/>
        </p:spPr>
      </p:pic>
      <p:pic>
        <p:nvPicPr>
          <p:cNvPr id="15374" name="Picture 14" descr="http://www.221b.ru/cherdak/foto/wallpaper/Holmes03.jpg"/>
          <p:cNvPicPr>
            <a:picLocks noChangeAspect="1" noChangeArrowheads="1"/>
          </p:cNvPicPr>
          <p:nvPr/>
        </p:nvPicPr>
        <p:blipFill>
          <a:blip r:embed="rId7" cstate="print">
            <a:lum bright="40000" contrast="30000"/>
          </a:blip>
          <a:srcRect/>
          <a:stretch>
            <a:fillRect/>
          </a:stretch>
        </p:blipFill>
        <p:spPr bwMode="auto">
          <a:xfrm>
            <a:off x="6072198" y="1785926"/>
            <a:ext cx="2820779" cy="26432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1955061"/>
            <a:ext cx="535785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Смело вступает в контр…</a:t>
            </a:r>
            <a:r>
              <a:rPr lang="ru-RU" sz="2400" b="1" dirty="0" err="1" smtClean="0">
                <a:solidFill>
                  <a:srgbClr val="0070C0"/>
                </a:solidFill>
              </a:rPr>
              <a:t>гру</a:t>
            </a:r>
            <a:r>
              <a:rPr lang="ru-RU" sz="2400" b="1" dirty="0" smtClean="0">
                <a:solidFill>
                  <a:srgbClr val="0070C0"/>
                </a:solidFill>
              </a:rPr>
              <a:t> с профессором </a:t>
            </a:r>
            <a:r>
              <a:rPr lang="ru-RU" sz="2400" b="1" dirty="0" err="1" smtClean="0">
                <a:solidFill>
                  <a:srgbClr val="0070C0"/>
                </a:solidFill>
              </a:rPr>
              <a:t>Мариарти</a:t>
            </a:r>
            <a:r>
              <a:rPr lang="ru-RU" sz="2400" b="1" dirty="0" smtClean="0">
                <a:solidFill>
                  <a:srgbClr val="0070C0"/>
                </a:solidFill>
              </a:rPr>
              <a:t>, знаменитым мастером шантажа.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каком слове с пропущенной буквой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 приставки пишется гласная </a:t>
            </a:r>
            <a:r>
              <a:rPr lang="ru-RU" sz="4000" b="1" dirty="0" smtClean="0">
                <a:solidFill>
                  <a:srgbClr val="C00000"/>
                </a:solidFill>
              </a:rPr>
              <a:t>Ы</a:t>
            </a:r>
            <a:r>
              <a:rPr lang="ru-RU" sz="3200" b="1" dirty="0" smtClean="0">
                <a:solidFill>
                  <a:srgbClr val="002060"/>
                </a:solidFill>
              </a:rPr>
              <a:t>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3500438"/>
            <a:ext cx="542928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Способен с…</a:t>
            </a:r>
            <a:r>
              <a:rPr lang="ru-RU" sz="2400" b="1" dirty="0" err="1" smtClean="0">
                <a:solidFill>
                  <a:srgbClr val="0070C0"/>
                </a:solidFill>
              </a:rPr>
              <a:t>митировать</a:t>
            </a:r>
            <a:r>
              <a:rPr lang="ru-RU" sz="2400" b="1" dirty="0" smtClean="0">
                <a:solidFill>
                  <a:srgbClr val="0070C0"/>
                </a:solidFill>
              </a:rPr>
              <a:t> не только болезнь, но и собственную смерть.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928802"/>
            <a:ext cx="5429288" cy="1261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Смело вступает в контр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гру с профессором </a:t>
            </a:r>
            <a:r>
              <a:rPr lang="ru-RU" sz="2400" b="1" dirty="0" err="1" smtClean="0">
                <a:solidFill>
                  <a:srgbClr val="0070C0"/>
                </a:solidFill>
              </a:rPr>
              <a:t>Мариарти</a:t>
            </a:r>
            <a:r>
              <a:rPr lang="ru-RU" sz="2400" b="1" dirty="0" smtClean="0">
                <a:solidFill>
                  <a:srgbClr val="0070C0"/>
                </a:solidFill>
              </a:rPr>
              <a:t>, знаменитым мастером шантажа.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465142"/>
            <a:ext cx="5429288" cy="892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Способен с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>
                <a:solidFill>
                  <a:srgbClr val="0070C0"/>
                </a:solidFill>
              </a:rPr>
              <a:t>митировать не только болезнь, но и собственную смерть.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58214" y="6172798"/>
            <a:ext cx="571504" cy="470912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-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_-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722</Words>
  <Application>Microsoft Office PowerPoint</Application>
  <PresentationFormat>Экран (4:3)</PresentationFormat>
  <Paragraphs>96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Условные обозначения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Список 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58</cp:revision>
  <dcterms:modified xsi:type="dcterms:W3CDTF">2014-08-10T13:37:53Z</dcterms:modified>
</cp:coreProperties>
</file>